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5" r:id="rId5"/>
    <p:sldId id="310" r:id="rId6"/>
    <p:sldId id="314" r:id="rId7"/>
    <p:sldId id="316" r:id="rId8"/>
    <p:sldId id="331" r:id="rId9"/>
    <p:sldId id="332" r:id="rId10"/>
    <p:sldId id="333" r:id="rId11"/>
    <p:sldId id="334" r:id="rId12"/>
    <p:sldId id="335" r:id="rId13"/>
    <p:sldId id="337" r:id="rId14"/>
    <p:sldId id="336" r:id="rId15"/>
    <p:sldId id="341" r:id="rId16"/>
    <p:sldId id="342" r:id="rId17"/>
    <p:sldId id="343" r:id="rId18"/>
    <p:sldId id="344" r:id="rId19"/>
    <p:sldId id="322" r:id="rId20"/>
    <p:sldId id="323" r:id="rId21"/>
    <p:sldId id="339" r:id="rId22"/>
    <p:sldId id="328" r:id="rId23"/>
    <p:sldId id="338" r:id="rId24"/>
    <p:sldId id="340" r:id="rId25"/>
    <p:sldId id="330" r:id="rId26"/>
    <p:sldId id="318" r:id="rId27"/>
  </p:sldIdLst>
  <p:sldSz cx="12188825" cy="6858000"/>
  <p:notesSz cx="6858000" cy="9144000"/>
  <p:custDataLst>
    <p:tags r:id="rId30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621E9E3-3955-48FA-A42A-1F241683AE06}">
          <p14:sldIdLst>
            <p14:sldId id="265"/>
            <p14:sldId id="310"/>
            <p14:sldId id="314"/>
            <p14:sldId id="316"/>
            <p14:sldId id="331"/>
            <p14:sldId id="332"/>
            <p14:sldId id="333"/>
            <p14:sldId id="334"/>
            <p14:sldId id="335"/>
            <p14:sldId id="337"/>
            <p14:sldId id="336"/>
            <p14:sldId id="341"/>
            <p14:sldId id="342"/>
            <p14:sldId id="343"/>
            <p14:sldId id="344"/>
            <p14:sldId id="322"/>
            <p14:sldId id="323"/>
            <p14:sldId id="339"/>
            <p14:sldId id="328"/>
            <p14:sldId id="338"/>
            <p14:sldId id="340"/>
            <p14:sldId id="330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29" autoAdjust="0"/>
  </p:normalViewPr>
  <p:slideViewPr>
    <p:cSldViewPr showGuides="1">
      <p:cViewPr varScale="1">
        <p:scale>
          <a:sx n="78" d="100"/>
          <a:sy n="78" d="100"/>
        </p:scale>
        <p:origin x="82" y="189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56E6107-4F70-4432-81A1-E9329BDC836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2024/6/11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0B032-84D0-4C37-BA11-143E54573B20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93199CD-3E1B-4AE6-990F-76F925F5EA9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377329-BC83-4AA4-8C27-9230F654D81D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90CACB-45F2-4467-AFEF-2FAF076B81D1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5F8077-0E3A-4E2F-B75E-22C62A81D703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7CC0278-CB38-4147-A3E5-29E0B37DAE13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3F0142-28F1-4EAE-A000-8206DFCC5E82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6EF46F-E0E0-460C-B765-9380271A0BA1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2024/6/11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6.xml"/><Relationship Id="rId15" Type="http://schemas.openxmlformats.org/officeDocument/2006/relationships/image" Target="../media/image22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智投量化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1600" dirty="0"/>
              <a:t>2024</a:t>
            </a:r>
          </a:p>
          <a:p>
            <a:pPr rtl="0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/>
            <a:r>
              <a:rPr lang="zh-CN" altLang="en-US" sz="1600" dirty="0"/>
              <a:t>组员：雷皓迪 谢俊言 赵研 孙家瑜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0F4EB0-0AB4-9E02-0031-785B513FB9E1}"/>
              </a:ext>
            </a:extLst>
          </p:cNvPr>
          <p:cNvSpPr txBox="1"/>
          <p:nvPr/>
        </p:nvSpPr>
        <p:spPr>
          <a:xfrm>
            <a:off x="9478788" y="4234624"/>
            <a:ext cx="2232248" cy="1754326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量化策略：</a:t>
            </a:r>
            <a:endParaRPr lang="en-US" altLang="zh-CN" dirty="0"/>
          </a:p>
          <a:p>
            <a:r>
              <a:rPr lang="zh-CN" altLang="en-US" dirty="0"/>
              <a:t>平台内置基于趋势跟踪的量化策略供用户进行调用，并返回相应的回测结果供用户参考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4AE2C9-27EB-AA25-BAC2-98121F81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764704"/>
            <a:ext cx="8208912" cy="49472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21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EC37A53-2C25-A0A8-63D5-159BCB6B5401}"/>
              </a:ext>
            </a:extLst>
          </p:cNvPr>
          <p:cNvSpPr txBox="1"/>
          <p:nvPr/>
        </p:nvSpPr>
        <p:spPr>
          <a:xfrm>
            <a:off x="10054852" y="3702000"/>
            <a:ext cx="1944216" cy="1477328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风险管理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展示选择的量化策略的风险指标和回测结果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7A5FDC-7CCC-35CC-EF13-027D3D93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19" y="692696"/>
            <a:ext cx="9107533" cy="92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EC37A53-2C25-A0A8-63D5-159BCB6B5401}"/>
              </a:ext>
            </a:extLst>
          </p:cNvPr>
          <p:cNvSpPr txBox="1"/>
          <p:nvPr/>
        </p:nvSpPr>
        <p:spPr>
          <a:xfrm>
            <a:off x="10054852" y="3702000"/>
            <a:ext cx="1944216" cy="2031325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个性设置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可进行用户名和密码的修改，同时还会智能根据密码复杂度判断账号安全性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5472A9-E0D9-C853-B139-1DA4B78E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1484784"/>
            <a:ext cx="9494856" cy="48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6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EC37A53-2C25-A0A8-63D5-159BCB6B5401}"/>
              </a:ext>
            </a:extLst>
          </p:cNvPr>
          <p:cNvSpPr txBox="1"/>
          <p:nvPr/>
        </p:nvSpPr>
        <p:spPr>
          <a:xfrm>
            <a:off x="10054852" y="3702000"/>
            <a:ext cx="1944216" cy="2308324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个性设置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可进行财务管理和充值、同时用户可以跳转到本项目的</a:t>
            </a:r>
            <a:r>
              <a:rPr lang="en-US" altLang="zh-CN" dirty="0" err="1"/>
              <a:t>github</a:t>
            </a:r>
            <a:r>
              <a:rPr lang="zh-CN" altLang="en-US" dirty="0"/>
              <a:t>仓库，通过</a:t>
            </a:r>
            <a:r>
              <a:rPr lang="en-US" altLang="zh-CN" dirty="0"/>
              <a:t>issue</a:t>
            </a:r>
            <a:r>
              <a:rPr lang="zh-CN" altLang="en-US" dirty="0"/>
              <a:t>进行反馈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7A710-3A47-2150-4423-763BB99E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1679805"/>
            <a:ext cx="9046740" cy="34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E38F-1368-3E2B-3535-36FEB500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2" y="548680"/>
            <a:ext cx="2915815" cy="627856"/>
          </a:xfrm>
        </p:spPr>
        <p:txBody>
          <a:bodyPr/>
          <a:lstStyle/>
          <a:p>
            <a:r>
              <a:rPr lang="zh-CN" altLang="en-US" dirty="0"/>
              <a:t>软件测试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7FB013-3305-ED5E-E6AC-F5EB55A8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" y="2169312"/>
            <a:ext cx="7209588" cy="3821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6C70E9-EF6E-12E8-7F00-BB51C6E62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518" y="1716141"/>
            <a:ext cx="4776307" cy="42742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476EB1-54AA-103F-B9A9-2A88509EAFDD}"/>
              </a:ext>
            </a:extLst>
          </p:cNvPr>
          <p:cNvSpPr txBox="1"/>
          <p:nvPr/>
        </p:nvSpPr>
        <p:spPr>
          <a:xfrm>
            <a:off x="1773932" y="117653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对量化平台开展黑盒、白盒等多种测试，保证代码正确性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0FF95E-2116-03E6-DE7B-FDBF870477B7}"/>
              </a:ext>
            </a:extLst>
          </p:cNvPr>
          <p:cNvSpPr txBox="1"/>
          <p:nvPr/>
        </p:nvSpPr>
        <p:spPr>
          <a:xfrm>
            <a:off x="1629916" y="615217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 err="1"/>
              <a:t>pytest</a:t>
            </a:r>
            <a:r>
              <a:rPr lang="zh-CN" altLang="en-US" dirty="0"/>
              <a:t>直接测试后端代码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32FE9A-9F83-9132-19AF-5E7228D218C6}"/>
              </a:ext>
            </a:extLst>
          </p:cNvPr>
          <p:cNvSpPr txBox="1"/>
          <p:nvPr/>
        </p:nvSpPr>
        <p:spPr>
          <a:xfrm>
            <a:off x="8830716" y="62373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在前端进行白盒测试</a:t>
            </a:r>
          </a:p>
        </p:txBody>
      </p:sp>
    </p:spTree>
    <p:extLst>
      <p:ext uri="{BB962C8B-B14F-4D97-AF65-F5344CB8AC3E}">
        <p14:creationId xmlns:p14="http://schemas.microsoft.com/office/powerpoint/2010/main" val="102936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D52AF-1743-7350-5177-20DDA162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548680"/>
            <a:ext cx="2411759" cy="771872"/>
          </a:xfrm>
        </p:spPr>
        <p:txBody>
          <a:bodyPr>
            <a:normAutofit/>
          </a:bodyPr>
          <a:lstStyle/>
          <a:p>
            <a:r>
              <a:rPr lang="zh-CN" altLang="en-US" dirty="0"/>
              <a:t>用户手册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4C57C6-985C-807F-9BA1-F412B50C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780928"/>
            <a:ext cx="6040629" cy="32955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9A0D46-6E6A-0DAE-C007-D497C420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420888"/>
            <a:ext cx="5827245" cy="42533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E71B6E-2F8B-ACFC-5D6A-C63EEA8147B3}"/>
              </a:ext>
            </a:extLst>
          </p:cNvPr>
          <p:cNvSpPr txBox="1"/>
          <p:nvPr/>
        </p:nvSpPr>
        <p:spPr>
          <a:xfrm>
            <a:off x="1485900" y="1352880"/>
            <a:ext cx="597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撰写了详尽的用户手册，以保证用户更好的使用体验</a:t>
            </a:r>
          </a:p>
        </p:txBody>
      </p:sp>
    </p:spTree>
    <p:extLst>
      <p:ext uri="{BB962C8B-B14F-4D97-AF65-F5344CB8AC3E}">
        <p14:creationId xmlns:p14="http://schemas.microsoft.com/office/powerpoint/2010/main" val="35294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02.</a:t>
            </a:r>
            <a:r>
              <a:rPr lang="zh-CN" altLang="en-US" dirty="0"/>
              <a:t>技术栈与架构分析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0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7E71EF5-D6D8-5244-90DF-DB1EA7599B2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577502" y="2371292"/>
            <a:ext cx="5033820" cy="2115415"/>
            <a:chOff x="957123" y="1861787"/>
            <a:chExt cx="5033820" cy="211541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CFA911C-2A3B-403C-B8C7-FC19F3174B3B}"/>
                </a:ext>
              </a:extLst>
            </p:cNvPr>
            <p:cNvGrpSpPr/>
            <p:nvPr/>
          </p:nvGrpSpPr>
          <p:grpSpPr>
            <a:xfrm>
              <a:off x="957123" y="1867531"/>
              <a:ext cx="1543868" cy="1435148"/>
              <a:chOff x="957123" y="1867531"/>
              <a:chExt cx="1543868" cy="1435148"/>
            </a:xfrm>
          </p:grpSpPr>
          <p:sp>
            <p:nvSpPr>
              <p:cNvPr id="26" name="1">
                <a:extLst>
                  <a:ext uri="{FF2B5EF4-FFF2-40B4-BE49-F238E27FC236}">
                    <a16:creationId xmlns:a16="http://schemas.microsoft.com/office/drawing/2014/main" id="{57E18424-EB62-B1AF-7566-89E3901911A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957124" y="2510591"/>
                <a:ext cx="1543862" cy="7920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7" name="Title-1">
                <a:extLst>
                  <a:ext uri="{FF2B5EF4-FFF2-40B4-BE49-F238E27FC236}">
                    <a16:creationId xmlns:a16="http://schemas.microsoft.com/office/drawing/2014/main" id="{054FC499-5B15-A279-6D8D-D75AD49F860B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957129" y="1867531"/>
                <a:ext cx="1543862" cy="369332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前端</a:t>
                </a:r>
              </a:p>
            </p:txBody>
          </p:sp>
          <p:sp>
            <p:nvSpPr>
              <p:cNvPr id="28" name="Body-1">
                <a:extLst>
                  <a:ext uri="{FF2B5EF4-FFF2-40B4-BE49-F238E27FC236}">
                    <a16:creationId xmlns:a16="http://schemas.microsoft.com/office/drawing/2014/main" id="{84E4DC2B-735B-C7BE-A397-FAA1FD183E4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flipH="1">
                <a:off x="957123" y="2713377"/>
                <a:ext cx="1543863" cy="38651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dirty="0"/>
                  <a:t>Vue.js</a:t>
                </a:r>
                <a:endParaRPr lang="zh-CN" altLang="en-US" sz="1600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1728A1B-2F00-0C3F-8638-25C1E9FCB424}"/>
                </a:ext>
              </a:extLst>
            </p:cNvPr>
            <p:cNvGrpSpPr/>
            <p:nvPr/>
          </p:nvGrpSpPr>
          <p:grpSpPr>
            <a:xfrm>
              <a:off x="2702103" y="1861787"/>
              <a:ext cx="1543864" cy="2115415"/>
              <a:chOff x="2702103" y="1861787"/>
              <a:chExt cx="1543864" cy="2115415"/>
            </a:xfrm>
          </p:grpSpPr>
          <p:sp>
            <p:nvSpPr>
              <p:cNvPr id="21" name="2">
                <a:extLst>
                  <a:ext uri="{FF2B5EF4-FFF2-40B4-BE49-F238E27FC236}">
                    <a16:creationId xmlns:a16="http://schemas.microsoft.com/office/drawing/2014/main" id="{646B10DD-6803-BAEF-A16A-6C1B6A59D43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702103" y="2510591"/>
                <a:ext cx="1543862" cy="7920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r>
                  <a:rPr lang="en-US" altLang="zh-CN" sz="1600" dirty="0">
                    <a:solidFill>
                      <a:schemeClr val="tx1"/>
                    </a:solidFill>
                  </a:rPr>
                  <a:t>Flask</a:t>
                </a:r>
              </a:p>
              <a:p>
                <a:pPr algn="ctr" defTabSz="914354"/>
                <a:r>
                  <a:rPr lang="en-US" altLang="zh-CN" sz="1600" dirty="0" err="1">
                    <a:solidFill>
                      <a:schemeClr val="tx1"/>
                    </a:solidFill>
                  </a:rPr>
                  <a:t>akshare</a:t>
                </a:r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itle-2">
                <a:extLst>
                  <a:ext uri="{FF2B5EF4-FFF2-40B4-BE49-F238E27FC236}">
                    <a16:creationId xmlns:a16="http://schemas.microsoft.com/office/drawing/2014/main" id="{46BC3256-C59E-647B-05B5-6F3E7D193F1E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702105" y="1861787"/>
                <a:ext cx="1543862" cy="369332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后端</a:t>
                </a:r>
              </a:p>
            </p:txBody>
          </p:sp>
          <p:sp>
            <p:nvSpPr>
              <p:cNvPr id="23" name="Body-2">
                <a:extLst>
                  <a:ext uri="{FF2B5EF4-FFF2-40B4-BE49-F238E27FC236}">
                    <a16:creationId xmlns:a16="http://schemas.microsoft.com/office/drawing/2014/main" id="{85FFAC17-DB6D-0BF7-E576-79636715227A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2702104" y="3644482"/>
                <a:ext cx="1543863" cy="332720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 dirty="0">
                  <a:latin typeface="+mn-ea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B415A8A-E098-641A-BD59-4512B43C04B4}"/>
                </a:ext>
              </a:extLst>
            </p:cNvPr>
            <p:cNvGrpSpPr/>
            <p:nvPr/>
          </p:nvGrpSpPr>
          <p:grpSpPr>
            <a:xfrm>
              <a:off x="4447080" y="1861787"/>
              <a:ext cx="1543863" cy="2115415"/>
              <a:chOff x="4447080" y="1861787"/>
              <a:chExt cx="1543863" cy="2115415"/>
            </a:xfrm>
          </p:grpSpPr>
          <p:sp>
            <p:nvSpPr>
              <p:cNvPr id="16" name="3">
                <a:extLst>
                  <a:ext uri="{FF2B5EF4-FFF2-40B4-BE49-F238E27FC236}">
                    <a16:creationId xmlns:a16="http://schemas.microsoft.com/office/drawing/2014/main" id="{86A523AE-4FED-4A4B-E448-015A75572E3D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4447081" y="2510591"/>
                <a:ext cx="1543862" cy="7920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r>
                  <a:rPr lang="en-US" altLang="zh-CN" sz="1600" dirty="0"/>
                  <a:t>MySQL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itle-3">
                <a:extLst>
                  <a:ext uri="{FF2B5EF4-FFF2-40B4-BE49-F238E27FC236}">
                    <a16:creationId xmlns:a16="http://schemas.microsoft.com/office/drawing/2014/main" id="{51C68E07-EB5F-0EE0-4466-2FF5B28BF392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447081" y="1861787"/>
                <a:ext cx="1543862" cy="369332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数据库</a:t>
                </a:r>
              </a:p>
            </p:txBody>
          </p:sp>
          <p:sp>
            <p:nvSpPr>
              <p:cNvPr id="18" name="Body-3">
                <a:extLst>
                  <a:ext uri="{FF2B5EF4-FFF2-40B4-BE49-F238E27FC236}">
                    <a16:creationId xmlns:a16="http://schemas.microsoft.com/office/drawing/2014/main" id="{28F8299E-419F-497C-7E53-FBCF42B3C6FC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4447080" y="3644482"/>
                <a:ext cx="1543863" cy="332720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 dirty="0">
                  <a:latin typeface="+mn-ea"/>
                </a:endParaRPr>
              </a:p>
            </p:txBody>
          </p:sp>
        </p:grp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A8340CC-25B4-5C27-F9D4-5C4B9A4A90AC}"/>
              </a:ext>
            </a:extLst>
          </p:cNvPr>
          <p:cNvSpPr txBox="1"/>
          <p:nvPr/>
        </p:nvSpPr>
        <p:spPr>
          <a:xfrm>
            <a:off x="4222204" y="1321603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技术栈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FF2B3A6-0E3A-12D5-D841-D700506895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8546" y="4014970"/>
            <a:ext cx="1331209" cy="101093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8349775-680F-8E6F-7EFB-797871F75F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2480" y="4526277"/>
            <a:ext cx="1543862" cy="49963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240868D-08EB-ACD8-C3DE-DCF4957AB4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67760" y="4014970"/>
            <a:ext cx="1453303" cy="37229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4435A83-61B3-3F60-882B-2C51C7C7BB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67460" y="4014970"/>
            <a:ext cx="1543862" cy="8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3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C03D4071-8670-5EB6-7924-1449C09C84FC}"/>
              </a:ext>
            </a:extLst>
          </p:cNvPr>
          <p:cNvSpPr txBox="1"/>
          <p:nvPr/>
        </p:nvSpPr>
        <p:spPr>
          <a:xfrm>
            <a:off x="8898374" y="1052736"/>
            <a:ext cx="1640484" cy="404377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39941B2-A6AA-758F-88F7-0DEA8EB84A35}"/>
              </a:ext>
            </a:extLst>
          </p:cNvPr>
          <p:cNvSpPr txBox="1"/>
          <p:nvPr/>
        </p:nvSpPr>
        <p:spPr>
          <a:xfrm>
            <a:off x="1121510" y="1224345"/>
            <a:ext cx="1958659" cy="95380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432840-D12F-8FDB-E71D-05D6FD622183}"/>
              </a:ext>
            </a:extLst>
          </p:cNvPr>
          <p:cNvSpPr txBox="1"/>
          <p:nvPr/>
        </p:nvSpPr>
        <p:spPr>
          <a:xfrm>
            <a:off x="4006180" y="1052736"/>
            <a:ext cx="4388137" cy="404377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B51A03-C6A0-61A7-94B6-6374841116A5}"/>
              </a:ext>
            </a:extLst>
          </p:cNvPr>
          <p:cNvSpPr txBox="1"/>
          <p:nvPr/>
        </p:nvSpPr>
        <p:spPr>
          <a:xfrm>
            <a:off x="4342747" y="3062205"/>
            <a:ext cx="3696502" cy="17543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模拟交易</a:t>
            </a:r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089A955-A0C6-A3BB-59BB-B2501E90CBA1}"/>
              </a:ext>
            </a:extLst>
          </p:cNvPr>
          <p:cNvSpPr txBox="1"/>
          <p:nvPr/>
        </p:nvSpPr>
        <p:spPr>
          <a:xfrm>
            <a:off x="4342747" y="1395633"/>
            <a:ext cx="1491724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用户信息</a:t>
            </a:r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  <a:p>
            <a:pPr algn="ctr"/>
            <a:endParaRPr lang="en-US" altLang="zh-CN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D5C9449-8AB5-710D-042F-00626478DD79}"/>
              </a:ext>
            </a:extLst>
          </p:cNvPr>
          <p:cNvCxnSpPr>
            <a:cxnSpLocks/>
          </p:cNvCxnSpPr>
          <p:nvPr/>
        </p:nvCxnSpPr>
        <p:spPr>
          <a:xfrm>
            <a:off x="2613376" y="3110911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9965B78-61A7-5287-0764-2F0B2F2FFC08}"/>
              </a:ext>
            </a:extLst>
          </p:cNvPr>
          <p:cNvSpPr txBox="1"/>
          <p:nvPr/>
        </p:nvSpPr>
        <p:spPr>
          <a:xfrm>
            <a:off x="3646140" y="231175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整体架构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E4687A-88E9-18DC-53D8-359B6376D979}"/>
              </a:ext>
            </a:extLst>
          </p:cNvPr>
          <p:cNvSpPr txBox="1"/>
          <p:nvPr/>
        </p:nvSpPr>
        <p:spPr>
          <a:xfrm>
            <a:off x="1533256" y="2689901"/>
            <a:ext cx="108012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100" dirty="0"/>
              <a:t>        客户端</a:t>
            </a:r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E81485-B92E-1480-0E77-B41EEF239800}"/>
              </a:ext>
            </a:extLst>
          </p:cNvPr>
          <p:cNvSpPr txBox="1"/>
          <p:nvPr/>
        </p:nvSpPr>
        <p:spPr>
          <a:xfrm>
            <a:off x="1641268" y="2975754"/>
            <a:ext cx="864096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100" dirty="0"/>
              <a:t>web</a:t>
            </a:r>
            <a:r>
              <a:rPr lang="zh-CN" altLang="en-US" sz="1100" dirty="0"/>
              <a:t>浏览器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85CC44-4009-D397-70F8-60C6BF8A59AA}"/>
              </a:ext>
            </a:extLst>
          </p:cNvPr>
          <p:cNvSpPr txBox="1"/>
          <p:nvPr/>
        </p:nvSpPr>
        <p:spPr>
          <a:xfrm>
            <a:off x="3128442" y="2282454"/>
            <a:ext cx="369332" cy="165691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1200" dirty="0"/>
              <a:t>智投量化模拟投资平台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2AA258-C3E7-FE02-E248-E4AB4297DCE5}"/>
              </a:ext>
            </a:extLst>
          </p:cNvPr>
          <p:cNvCxnSpPr>
            <a:cxnSpLocks/>
          </p:cNvCxnSpPr>
          <p:nvPr/>
        </p:nvCxnSpPr>
        <p:spPr>
          <a:xfrm>
            <a:off x="3497774" y="2401869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AB32935-CBD5-1A2E-B760-2A284B5ACBCE}"/>
              </a:ext>
            </a:extLst>
          </p:cNvPr>
          <p:cNvCxnSpPr>
            <a:cxnSpLocks/>
          </p:cNvCxnSpPr>
          <p:nvPr/>
        </p:nvCxnSpPr>
        <p:spPr>
          <a:xfrm>
            <a:off x="3497774" y="3842029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F80D988-2A04-4646-7E92-F39B04E61FF1}"/>
              </a:ext>
            </a:extLst>
          </p:cNvPr>
          <p:cNvSpPr txBox="1"/>
          <p:nvPr/>
        </p:nvSpPr>
        <p:spPr>
          <a:xfrm>
            <a:off x="4697137" y="1756770"/>
            <a:ext cx="792088" cy="2616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用户管理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12D998C-2B66-ADE3-6ADF-2DE3BA96CFE2}"/>
              </a:ext>
            </a:extLst>
          </p:cNvPr>
          <p:cNvSpPr txBox="1"/>
          <p:nvPr/>
        </p:nvSpPr>
        <p:spPr>
          <a:xfrm>
            <a:off x="6595337" y="1541326"/>
            <a:ext cx="1262578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100" dirty="0"/>
          </a:p>
          <a:p>
            <a:pPr algn="ctr"/>
            <a:endParaRPr lang="en-US" altLang="zh-CN" sz="1100" dirty="0"/>
          </a:p>
          <a:p>
            <a:pPr algn="ctr"/>
            <a:r>
              <a:rPr lang="zh-CN" altLang="en-US" sz="1200" dirty="0"/>
              <a:t>实时行情</a:t>
            </a:r>
            <a:endParaRPr lang="en-US" altLang="zh-CN" sz="1200" dirty="0"/>
          </a:p>
          <a:p>
            <a:pPr algn="ctr"/>
            <a:endParaRPr lang="en-US" altLang="zh-CN" sz="1100" dirty="0"/>
          </a:p>
          <a:p>
            <a:pPr algn="ctr"/>
            <a:endParaRPr lang="en-US" altLang="zh-CN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270F46-5D07-E2BA-9ADF-D1ED5A2829B2}"/>
              </a:ext>
            </a:extLst>
          </p:cNvPr>
          <p:cNvSpPr txBox="1"/>
          <p:nvPr/>
        </p:nvSpPr>
        <p:spPr>
          <a:xfrm>
            <a:off x="4683342" y="3876571"/>
            <a:ext cx="789254" cy="2616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盈亏分析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F5F60F-EA52-400B-0B2E-C5D3E4C6CDD3}"/>
              </a:ext>
            </a:extLst>
          </p:cNvPr>
          <p:cNvSpPr txBox="1"/>
          <p:nvPr/>
        </p:nvSpPr>
        <p:spPr>
          <a:xfrm>
            <a:off x="4683342" y="3429795"/>
            <a:ext cx="792088" cy="2616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执行交易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807DCF-04C6-4C35-FF43-AAC6D835BB4B}"/>
              </a:ext>
            </a:extLst>
          </p:cNvPr>
          <p:cNvSpPr txBox="1"/>
          <p:nvPr/>
        </p:nvSpPr>
        <p:spPr>
          <a:xfrm>
            <a:off x="4683342" y="4319378"/>
            <a:ext cx="789254" cy="2616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历史总结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77F134D-2377-D334-D2D3-4A74010C68A4}"/>
              </a:ext>
            </a:extLst>
          </p:cNvPr>
          <p:cNvSpPr txBox="1"/>
          <p:nvPr/>
        </p:nvSpPr>
        <p:spPr>
          <a:xfrm>
            <a:off x="6831999" y="4089441"/>
            <a:ext cx="789254" cy="2616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量化策略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868D3AB-DDDB-1E7D-82CC-26BDE517B16C}"/>
              </a:ext>
            </a:extLst>
          </p:cNvPr>
          <p:cNvSpPr txBox="1"/>
          <p:nvPr/>
        </p:nvSpPr>
        <p:spPr>
          <a:xfrm>
            <a:off x="6831999" y="3614961"/>
            <a:ext cx="789254" cy="2616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风险管理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1EADF48-94E3-31C1-0322-E01F1416B08A}"/>
              </a:ext>
            </a:extLst>
          </p:cNvPr>
          <p:cNvSpPr txBox="1"/>
          <p:nvPr/>
        </p:nvSpPr>
        <p:spPr>
          <a:xfrm>
            <a:off x="4697137" y="2203546"/>
            <a:ext cx="789254" cy="2616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个性设置</a:t>
            </a:r>
            <a:endParaRPr lang="en-US" altLang="zh-CN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501D76-0DB1-B61F-BBEA-118599AA9ACB}"/>
              </a:ext>
            </a:extLst>
          </p:cNvPr>
          <p:cNvSpPr txBox="1"/>
          <p:nvPr/>
        </p:nvSpPr>
        <p:spPr>
          <a:xfrm>
            <a:off x="4533702" y="3347652"/>
            <a:ext cx="1116124" cy="1319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DBB6AB-6B29-6CDD-68B5-A8AC2DAAFDD0}"/>
              </a:ext>
            </a:extLst>
          </p:cNvPr>
          <p:cNvSpPr txBox="1"/>
          <p:nvPr/>
        </p:nvSpPr>
        <p:spPr>
          <a:xfrm>
            <a:off x="6668564" y="3347651"/>
            <a:ext cx="1116124" cy="1319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AC0A731-68B3-B64D-0517-9E0BE8442655}"/>
              </a:ext>
            </a:extLst>
          </p:cNvPr>
          <p:cNvCxnSpPr>
            <a:cxnSpLocks/>
          </p:cNvCxnSpPr>
          <p:nvPr/>
        </p:nvCxnSpPr>
        <p:spPr>
          <a:xfrm>
            <a:off x="2613376" y="3106559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A8332753-213E-096F-1E6A-C5FF57C66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86820" y="2769867"/>
            <a:ext cx="603576" cy="149509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B29AA0-A92F-318A-2509-C570B2AB028D}"/>
              </a:ext>
            </a:extLst>
          </p:cNvPr>
          <p:cNvCxnSpPr>
            <a:cxnSpLocks/>
          </p:cNvCxnSpPr>
          <p:nvPr/>
        </p:nvCxnSpPr>
        <p:spPr>
          <a:xfrm>
            <a:off x="5834471" y="1995797"/>
            <a:ext cx="76086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81E28F7-9822-C6C1-162D-3DB2395826E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226626" y="2495433"/>
            <a:ext cx="0" cy="5667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72BF373C-2898-01E3-CB57-B9BD1D90C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64550" y="2360467"/>
            <a:ext cx="664522" cy="164606"/>
          </a:xfrm>
          <a:prstGeom prst="rect">
            <a:avLst/>
          </a:prstGeom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F574563-D535-91F6-4088-4F7FD5CAF96F}"/>
              </a:ext>
            </a:extLst>
          </p:cNvPr>
          <p:cNvCxnSpPr>
            <a:cxnSpLocks/>
          </p:cNvCxnSpPr>
          <p:nvPr/>
        </p:nvCxnSpPr>
        <p:spPr>
          <a:xfrm>
            <a:off x="8394317" y="200180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930FF0E-4402-37E3-E4FE-DF34E4A7BBFC}"/>
              </a:ext>
            </a:extLst>
          </p:cNvPr>
          <p:cNvCxnSpPr>
            <a:cxnSpLocks/>
          </p:cNvCxnSpPr>
          <p:nvPr/>
        </p:nvCxnSpPr>
        <p:spPr>
          <a:xfrm>
            <a:off x="8394317" y="3876571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B0F655B9-CE5F-7A39-99A7-7FF0E44D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481" y="1206785"/>
            <a:ext cx="954902" cy="97136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F6FBD1A-8E85-AD47-F96C-63A7CDED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326" y="2621073"/>
            <a:ext cx="1450974" cy="371888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07DC8D43-1B02-A6AF-C0C3-4C0F25C3A8EA}"/>
              </a:ext>
            </a:extLst>
          </p:cNvPr>
          <p:cNvSpPr txBox="1"/>
          <p:nvPr/>
        </p:nvSpPr>
        <p:spPr>
          <a:xfrm>
            <a:off x="8965602" y="3050294"/>
            <a:ext cx="1545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/>
              <a:t>AKshare</a:t>
            </a:r>
            <a:r>
              <a:rPr lang="zh-CN" altLang="en-US" sz="1100" dirty="0"/>
              <a:t>获取市场信息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F88520C5-8768-0399-15F0-D6F9C2674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326" y="3525925"/>
            <a:ext cx="1356578" cy="439681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997C4405-5191-6281-7FE4-E6F679D2CD40}"/>
              </a:ext>
            </a:extLst>
          </p:cNvPr>
          <p:cNvSpPr txBox="1"/>
          <p:nvPr/>
        </p:nvSpPr>
        <p:spPr>
          <a:xfrm>
            <a:off x="8901374" y="4022939"/>
            <a:ext cx="1545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/>
              <a:t>Flask</a:t>
            </a:r>
            <a:r>
              <a:rPr lang="zh-CN" altLang="en-US" sz="1100" dirty="0"/>
              <a:t>构建后端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BBFB3F7-83DD-E9FE-6327-3600A8D3F791}"/>
              </a:ext>
            </a:extLst>
          </p:cNvPr>
          <p:cNvCxnSpPr>
            <a:cxnSpLocks/>
          </p:cNvCxnSpPr>
          <p:nvPr/>
        </p:nvCxnSpPr>
        <p:spPr>
          <a:xfrm>
            <a:off x="6162070" y="5096506"/>
            <a:ext cx="0" cy="2576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C4886AB7-C18D-58B1-02AD-325238810B78}"/>
              </a:ext>
            </a:extLst>
          </p:cNvPr>
          <p:cNvSpPr txBox="1"/>
          <p:nvPr/>
        </p:nvSpPr>
        <p:spPr>
          <a:xfrm>
            <a:off x="5354003" y="5354197"/>
            <a:ext cx="1616133" cy="88311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1DA337D-2641-8873-9A79-3508F9F4C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803" y="5471158"/>
            <a:ext cx="934527" cy="504056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D24D9726-0D3F-C57C-5861-DCDEAB06910A}"/>
              </a:ext>
            </a:extLst>
          </p:cNvPr>
          <p:cNvSpPr txBox="1"/>
          <p:nvPr/>
        </p:nvSpPr>
        <p:spPr>
          <a:xfrm>
            <a:off x="5389203" y="5962937"/>
            <a:ext cx="1545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/>
              <a:t>MySQL</a:t>
            </a:r>
            <a:r>
              <a:rPr lang="zh-CN" altLang="en-US" sz="1100" dirty="0"/>
              <a:t>构建数据库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9F2A28-6960-E098-C333-780280470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509" y="1299834"/>
            <a:ext cx="932855" cy="7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03.</a:t>
            </a:r>
            <a:r>
              <a:rPr lang="zh-CN" altLang="en-US" dirty="0"/>
              <a:t>分工与差距分析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ontent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altLang="zh-CN" dirty="0"/>
              <a:t>01.</a:t>
            </a:r>
            <a:r>
              <a:rPr lang="zh-CN" altLang="en-US" dirty="0"/>
              <a:t>成果概述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rtl="0">
              <a:buNone/>
            </a:pPr>
            <a:r>
              <a:rPr lang="en-US" altLang="zh-CN" dirty="0"/>
              <a:t>02.</a:t>
            </a:r>
            <a:r>
              <a:rPr lang="zh-CN" altLang="en-US" dirty="0"/>
              <a:t>技术栈与架构设计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rtl="0">
              <a:buNone/>
            </a:pPr>
            <a:r>
              <a:rPr lang="en-US" dirty="0"/>
              <a:t>03.</a:t>
            </a:r>
            <a:r>
              <a:rPr lang="zh-CN" altLang="en-US" dirty="0"/>
              <a:t>分工与差距分析</a:t>
            </a:r>
            <a:endParaRPr lang="en-US" altLang="zh-CN" dirty="0"/>
          </a:p>
          <a:p>
            <a:pPr marL="0" indent="0" rtl="0"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演示视频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3566BD-CDA2-90F4-2866-558EDE138C50}"/>
              </a:ext>
            </a:extLst>
          </p:cNvPr>
          <p:cNvSpPr txBox="1"/>
          <p:nvPr/>
        </p:nvSpPr>
        <p:spPr>
          <a:xfrm>
            <a:off x="1017982" y="1929076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雷皓迪：</a:t>
            </a:r>
            <a:endParaRPr lang="en-US" altLang="zh-CN" dirty="0"/>
          </a:p>
          <a:p>
            <a:r>
              <a:rPr lang="zh-CN" altLang="en-US" dirty="0"/>
              <a:t>用户注册、实时行情模拟交易、及个人中心四个模块前端界面搭建，用户手册撰写，登录注册功能黑盒测试，</a:t>
            </a:r>
            <a:r>
              <a:rPr lang="en-US" altLang="zh-CN" dirty="0"/>
              <a:t>PPT</a:t>
            </a:r>
            <a:r>
              <a:rPr lang="zh-CN" altLang="en-US" dirty="0"/>
              <a:t>汇报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5AE10F-5DCC-785F-FB53-BEF75B335F80}"/>
              </a:ext>
            </a:extLst>
          </p:cNvPr>
          <p:cNvSpPr txBox="1"/>
          <p:nvPr/>
        </p:nvSpPr>
        <p:spPr>
          <a:xfrm>
            <a:off x="6526460" y="1916832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谢俊言：</a:t>
            </a:r>
            <a:endParaRPr lang="en-US" altLang="zh-CN" dirty="0"/>
          </a:p>
          <a:p>
            <a:r>
              <a:rPr lang="zh-CN" altLang="en-US" dirty="0"/>
              <a:t>用户注册、登录、修改个人信息，交易执行，用户持股统计、交易历史统计，外汇信息查询、盈亏分析等后端模块的开发以及与数据库的交互，</a:t>
            </a:r>
            <a:r>
              <a:rPr lang="en-US" altLang="zh-CN" dirty="0"/>
              <a:t>logo</a:t>
            </a:r>
            <a:r>
              <a:rPr lang="zh-CN" altLang="en-US" dirty="0"/>
              <a:t>设计，股票信息查询功能的相关测试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87B156-84F7-809E-9626-D14CAE1FD5F0}"/>
              </a:ext>
            </a:extLst>
          </p:cNvPr>
          <p:cNvSpPr txBox="1"/>
          <p:nvPr/>
        </p:nvSpPr>
        <p:spPr>
          <a:xfrm>
            <a:off x="6526460" y="4168480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赵研：</a:t>
            </a:r>
            <a:endParaRPr lang="en-US" altLang="zh-CN" dirty="0"/>
          </a:p>
          <a:p>
            <a:r>
              <a:rPr lang="zh-CN" altLang="en-US" dirty="0"/>
              <a:t>策略展示与风险管理页面搭建，实现用户编辑代码</a:t>
            </a:r>
            <a:r>
              <a:rPr lang="en-US" altLang="zh-CN" dirty="0"/>
              <a:t>-</a:t>
            </a:r>
            <a:r>
              <a:rPr lang="zh-CN" altLang="en-US" dirty="0"/>
              <a:t>回传策略</a:t>
            </a:r>
            <a:r>
              <a:rPr lang="en-US" altLang="zh-CN" dirty="0"/>
              <a:t>-</a:t>
            </a:r>
            <a:r>
              <a:rPr lang="zh-CN" altLang="en-US" dirty="0"/>
              <a:t>展示回测结果操作流程的前端展示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2E0680-6DE2-B244-A2AB-81B7FC648FFD}"/>
              </a:ext>
            </a:extLst>
          </p:cNvPr>
          <p:cNvSpPr txBox="1"/>
          <p:nvPr/>
        </p:nvSpPr>
        <p:spPr>
          <a:xfrm>
            <a:off x="1013073" y="4192429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孙家瑜：</a:t>
            </a:r>
            <a:endParaRPr lang="en-US" altLang="zh-CN" dirty="0"/>
          </a:p>
          <a:p>
            <a:r>
              <a:rPr lang="zh-CN" altLang="en-US" dirty="0"/>
              <a:t>量化交易策略搭建，实现较为简单的前后端可交互的量化交易策略，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17F260-BEE4-2790-1622-51919FC11CB0}"/>
              </a:ext>
            </a:extLst>
          </p:cNvPr>
          <p:cNvSpPr txBox="1"/>
          <p:nvPr/>
        </p:nvSpPr>
        <p:spPr>
          <a:xfrm>
            <a:off x="1013073" y="61273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分工情况</a:t>
            </a:r>
          </a:p>
        </p:txBody>
      </p:sp>
    </p:spTree>
    <p:extLst>
      <p:ext uri="{BB962C8B-B14F-4D97-AF65-F5344CB8AC3E}">
        <p14:creationId xmlns:p14="http://schemas.microsoft.com/office/powerpoint/2010/main" val="32879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ED25F-54B8-DD7D-2FDE-6ED9BFBC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0" y="1548610"/>
            <a:ext cx="2771799" cy="74374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实现界面加载处理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8E228B-A41E-E5FB-40E2-C35D67AAD62A}"/>
              </a:ext>
            </a:extLst>
          </p:cNvPr>
          <p:cNvSpPr txBox="1"/>
          <p:nvPr/>
        </p:nvSpPr>
        <p:spPr>
          <a:xfrm>
            <a:off x="8254652" y="2413335"/>
            <a:ext cx="2771799" cy="203132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原本对于充值模块的构想是，用户只有真正进行支付后才可充值，但读取支付是否完成较为困难，同时考虑到担心个人信息泄露等问题，最终并未实现这一功能。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CA716A-B40B-E4DE-0197-7CECFA886310}"/>
              </a:ext>
            </a:extLst>
          </p:cNvPr>
          <p:cNvSpPr txBox="1"/>
          <p:nvPr/>
        </p:nvSpPr>
        <p:spPr>
          <a:xfrm>
            <a:off x="4708511" y="2413335"/>
            <a:ext cx="2771799" cy="203132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在用户交易股票时，如果不能根据用户交易的数目实时反馈价格，则会极大降低用户体验，因此在学习了异步等相关知识后，做到了对于用户输入实时反馈此次交易的收益</a:t>
            </a:r>
            <a:r>
              <a:rPr lang="en-US" altLang="zh-CN" dirty="0"/>
              <a:t>/</a:t>
            </a:r>
            <a:r>
              <a:rPr lang="zh-CN" altLang="en-US" dirty="0"/>
              <a:t>成本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18A6D7-F75B-64D6-B82C-726A5980939C}"/>
              </a:ext>
            </a:extLst>
          </p:cNvPr>
          <p:cNvSpPr txBox="1"/>
          <p:nvPr/>
        </p:nvSpPr>
        <p:spPr>
          <a:xfrm>
            <a:off x="1053850" y="2492896"/>
            <a:ext cx="2771799" cy="230832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由于向</a:t>
            </a:r>
            <a:r>
              <a:rPr lang="en-US" altLang="zh-CN" dirty="0"/>
              <a:t>API</a:t>
            </a:r>
            <a:r>
              <a:rPr lang="zh-CN" altLang="en-US" dirty="0"/>
              <a:t>请求最新股价信息的速度略慢，如果不加处理会有几秒的页面失去响应，影响用户体验，因此在学习了</a:t>
            </a:r>
            <a:r>
              <a:rPr lang="en-US" altLang="zh-CN" dirty="0"/>
              <a:t>Vue</a:t>
            </a:r>
            <a:r>
              <a:rPr lang="zh-CN" altLang="en-US" dirty="0"/>
              <a:t>中计算属性等知识后实现了界面加载处理，极大提升了用户的使用体验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8A8B247-62DD-7E0E-0E83-FF1F707D40FB}"/>
              </a:ext>
            </a:extLst>
          </p:cNvPr>
          <p:cNvSpPr txBox="1">
            <a:spLocks/>
          </p:cNvSpPr>
          <p:nvPr/>
        </p:nvSpPr>
        <p:spPr>
          <a:xfrm>
            <a:off x="1053850" y="310927"/>
            <a:ext cx="2771799" cy="743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差距分析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616D506-4BB1-F595-A7ED-6926A9460532}"/>
              </a:ext>
            </a:extLst>
          </p:cNvPr>
          <p:cNvSpPr txBox="1">
            <a:spLocks/>
          </p:cNvSpPr>
          <p:nvPr/>
        </p:nvSpPr>
        <p:spPr>
          <a:xfrm>
            <a:off x="4708512" y="1548610"/>
            <a:ext cx="2771799" cy="743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实时反馈交易结果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D90ED85-C8EB-C548-05B0-390E7737EEF9}"/>
              </a:ext>
            </a:extLst>
          </p:cNvPr>
          <p:cNvSpPr txBox="1">
            <a:spLocks/>
          </p:cNvSpPr>
          <p:nvPr/>
        </p:nvSpPr>
        <p:spPr>
          <a:xfrm>
            <a:off x="7966619" y="1484784"/>
            <a:ext cx="3600401" cy="743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未能完全实现充值板块</a:t>
            </a:r>
          </a:p>
        </p:txBody>
      </p:sp>
    </p:spTree>
    <p:extLst>
      <p:ext uri="{BB962C8B-B14F-4D97-AF65-F5344CB8AC3E}">
        <p14:creationId xmlns:p14="http://schemas.microsoft.com/office/powerpoint/2010/main" val="313399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04.</a:t>
            </a:r>
            <a:r>
              <a:rPr lang="zh-CN" altLang="en-US" dirty="0"/>
              <a:t>演示视频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6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月10日">
            <a:hlinkClick r:id="" action="ppaction://media"/>
            <a:extLst>
              <a:ext uri="{FF2B5EF4-FFF2-40B4-BE49-F238E27FC236}">
                <a16:creationId xmlns:a16="http://schemas.microsoft.com/office/drawing/2014/main" id="{80842BB3-B6C3-5BA8-3B4C-BA24CF20F0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8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01.</a:t>
            </a:r>
            <a:r>
              <a:rPr lang="zh-CN" altLang="en-US" dirty="0"/>
              <a:t>成果概述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6E5F9B-E97E-9592-AA0F-B21243A1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980728"/>
            <a:ext cx="8684749" cy="39454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isometricOffAxis2Left"/>
            <a:lightRig rig="threePt" dir="t"/>
          </a:scene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13E0DB-F098-1522-4905-8A59F7976260}"/>
              </a:ext>
            </a:extLst>
          </p:cNvPr>
          <p:cNvSpPr txBox="1"/>
          <p:nvPr/>
        </p:nvSpPr>
        <p:spPr>
          <a:xfrm>
            <a:off x="9118748" y="1657329"/>
            <a:ext cx="2736304" cy="3543342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kern="100" dirty="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智投量化</a:t>
            </a:r>
            <a:endParaRPr lang="en-US" altLang="zh-CN" sz="2400" kern="100" dirty="0">
              <a:solidFill>
                <a:schemeClr val="accent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4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智投量化是一款开放式的股票交易模拟平台，该平台主要提供</a:t>
            </a:r>
            <a:r>
              <a:rPr lang="en-US" altLang="zh-CN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股的相关行情信息及实盘交易模拟，并且内置基础的量化交易策略可供用户进行使用。该平台</a:t>
            </a:r>
            <a:r>
              <a:rPr lang="zh-CN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能够满足各类量化交易用户在策略开发、策略回测、实时交易、风险管理等方面的实际需求，助力用户实现资产的科学管理和有效增值。</a:t>
            </a:r>
            <a:endParaRPr lang="en-US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C00E5A-E311-A337-F779-ABF55326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794115"/>
            <a:ext cx="8092197" cy="46085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2890DB-2832-8734-5705-6EC7A0C7CA19}"/>
              </a:ext>
            </a:extLst>
          </p:cNvPr>
          <p:cNvSpPr txBox="1"/>
          <p:nvPr/>
        </p:nvSpPr>
        <p:spPr>
          <a:xfrm>
            <a:off x="9118748" y="3094303"/>
            <a:ext cx="2808312" cy="2031325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  <a:effectLst/>
          <a:scene3d>
            <a:camera prst="obliqueTopLeft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登录界面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第一次使用该平台的用户需要注册，注册后直接登录即可。对于登录和注册不合法的输入均有同步提示，方便用户响应</a:t>
            </a:r>
          </a:p>
        </p:txBody>
      </p:sp>
    </p:spTree>
    <p:extLst>
      <p:ext uri="{BB962C8B-B14F-4D97-AF65-F5344CB8AC3E}">
        <p14:creationId xmlns:p14="http://schemas.microsoft.com/office/powerpoint/2010/main" val="164915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DC668F4-EA0C-37D3-29BF-F1F537D6EDB3}"/>
              </a:ext>
            </a:extLst>
          </p:cNvPr>
          <p:cNvSpPr txBox="1"/>
          <p:nvPr/>
        </p:nvSpPr>
        <p:spPr>
          <a:xfrm>
            <a:off x="9622804" y="1542562"/>
            <a:ext cx="2304256" cy="3416320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行情查询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查询</a:t>
            </a:r>
            <a:r>
              <a:rPr lang="en-US" altLang="zh-CN" dirty="0"/>
              <a:t>A</a:t>
            </a:r>
            <a:r>
              <a:rPr lang="zh-CN" altLang="en-US" dirty="0"/>
              <a:t>股的所有股票信息，提示栏向用户建议今日势头较好的三只股票。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展现用户查询的股票的信息，具体包括近一年股价、日</a:t>
            </a:r>
            <a:r>
              <a:rPr lang="en-US" altLang="zh-CN" dirty="0"/>
              <a:t>K</a:t>
            </a:r>
            <a:r>
              <a:rPr lang="zh-CN" altLang="en-US" dirty="0"/>
              <a:t>线图、近五日详细交易信息等。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C37ABF-83F0-683A-5636-B72270FD2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1" y="1070169"/>
            <a:ext cx="9223323" cy="42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D1B951-DED1-C774-4A27-6881D251229D}"/>
              </a:ext>
            </a:extLst>
          </p:cNvPr>
          <p:cNvSpPr txBox="1"/>
          <p:nvPr/>
        </p:nvSpPr>
        <p:spPr>
          <a:xfrm>
            <a:off x="9334772" y="2892689"/>
            <a:ext cx="2448272" cy="1754326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历史总结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展示用户的受益情况。在表格下方展示更详细的有关用户资产的信息。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EB5030-748A-0022-82DB-420C579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6" y="1268760"/>
            <a:ext cx="8895614" cy="41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62620-D362-A7E7-2EE7-F7B875F3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48" y="1168551"/>
            <a:ext cx="8842856" cy="39194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234AAE-0D36-2594-45A6-495C3E74CDB2}"/>
              </a:ext>
            </a:extLst>
          </p:cNvPr>
          <p:cNvSpPr txBox="1"/>
          <p:nvPr/>
        </p:nvSpPr>
        <p:spPr>
          <a:xfrm>
            <a:off x="9766820" y="2276872"/>
            <a:ext cx="2160240" cy="2862322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交易记录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用户只需点击“</a:t>
            </a:r>
            <a:r>
              <a:rPr lang="en-US" altLang="zh-CN" dirty="0"/>
              <a:t>+</a:t>
            </a:r>
            <a:r>
              <a:rPr lang="zh-CN" altLang="en-US" dirty="0"/>
              <a:t>交易”即可进行交易。</a:t>
            </a:r>
          </a:p>
          <a:p>
            <a:r>
              <a:rPr lang="zh-CN" altLang="en-US" dirty="0"/>
              <a:t>下方会实时显示用户的交易记录。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也可点击对应的交易记录，对买入的股票进行卖出。</a:t>
            </a:r>
          </a:p>
        </p:txBody>
      </p:sp>
    </p:spTree>
    <p:extLst>
      <p:ext uri="{BB962C8B-B14F-4D97-AF65-F5344CB8AC3E}">
        <p14:creationId xmlns:p14="http://schemas.microsoft.com/office/powerpoint/2010/main" val="75094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633C453-AF80-E680-0AEC-41E675055C43}"/>
              </a:ext>
            </a:extLst>
          </p:cNvPr>
          <p:cNvSpPr txBox="1"/>
          <p:nvPr/>
        </p:nvSpPr>
        <p:spPr>
          <a:xfrm>
            <a:off x="9606990" y="2834383"/>
            <a:ext cx="2448272" cy="2308324"/>
          </a:xfrm>
          <a:prstGeom prst="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b="0" dirty="0">
                <a:effectLst/>
                <a:latin typeface="MicrosoftYaHei"/>
              </a:rPr>
              <a:t>盈亏分析</a:t>
            </a:r>
            <a:endParaRPr lang="en-US" altLang="zh-CN" sz="1800" b="0" dirty="0">
              <a:effectLst/>
              <a:latin typeface="MicrosoftYaHei"/>
            </a:endParaRPr>
          </a:p>
          <a:p>
            <a:endParaRPr lang="en-US" altLang="zh-CN" dirty="0">
              <a:latin typeface="MicrosoftYaHei"/>
            </a:endParaRPr>
          </a:p>
          <a:p>
            <a:r>
              <a:rPr lang="zh-CN" altLang="en-US" sz="1800" b="0" dirty="0">
                <a:effectLst/>
                <a:latin typeface="MicrosoftYaHei"/>
              </a:rPr>
              <a:t>展示用户所有持有股票的盈亏情况。</a:t>
            </a:r>
            <a:endParaRPr lang="en-US" altLang="zh-CN" sz="1800" b="0" dirty="0">
              <a:effectLst/>
              <a:latin typeface="MicrosoftYaHei"/>
            </a:endParaRPr>
          </a:p>
          <a:p>
            <a:endParaRPr lang="en-US" altLang="zh-CN" sz="1800" b="0" dirty="0">
              <a:effectLst/>
              <a:latin typeface="MicrosoftYaHei"/>
            </a:endParaRPr>
          </a:p>
          <a:p>
            <a:r>
              <a:rPr lang="zh-CN" altLang="en-US" sz="1800" b="0" dirty="0">
                <a:effectLst/>
                <a:latin typeface="MicrosoftYaHei"/>
              </a:rPr>
              <a:t>在下方绘制了关于持股的一些直观展示具体信息的图表。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C9325-0FDB-7D22-33CE-2C8CDC5E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3" y="1412776"/>
            <a:ext cx="945973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。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53"/>
  <p:tag name="OP_SCP_COMPONENT_INFO" val="{&quot;title&quot;:&quot;渐变阴影3项列表PPT组件&quot;,&quot;description&quot;:&quot;渐变阴影3项列表PPT组件&quot;,&quot;keywords&quot;:[&quot;渐变&quot;,&quot;阴影&quot;,&quot;3项&quot;,&quot;列表&quot;,&quot;PPT组件&quot;],&quot;labels&quot;:[]}"/>
  <p:tag name="OP_SCP_GROUP_ID" val="4e0a05e2-5735-67a8-5e4f-b68a6483770e"/>
  <p:tag name="OP_SCP_ITEM_COUNT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。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。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heme/theme1.xml><?xml version="1.0" encoding="utf-8"?>
<a:theme xmlns:a="http://schemas.openxmlformats.org/drawingml/2006/main" name="数字蓝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font">
      <a:majorFont>
        <a:latin typeface="Corbel"/>
        <a:ea typeface="幼圆"/>
        <a:cs typeface=""/>
      </a:majorFont>
      <a:minorFont>
        <a:latin typeface="Corbe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2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蓝色数字隧道业务演示文稿（宽屏）</Template>
  <TotalTime>473</TotalTime>
  <Words>789</Words>
  <Application>Microsoft Office PowerPoint</Application>
  <PresentationFormat>自定义</PresentationFormat>
  <Paragraphs>108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MicrosoftYaHei</vt:lpstr>
      <vt:lpstr>微软雅黑</vt:lpstr>
      <vt:lpstr>幼圆</vt:lpstr>
      <vt:lpstr>Arial</vt:lpstr>
      <vt:lpstr>Calibri</vt:lpstr>
      <vt:lpstr>数字蓝色隧道 16x9</vt:lpstr>
      <vt:lpstr>智投量化 </vt:lpstr>
      <vt:lpstr>Content</vt:lpstr>
      <vt:lpstr>01.成果概述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软件测试</vt:lpstr>
      <vt:lpstr>用户手册</vt:lpstr>
      <vt:lpstr>02.技术栈与架构分析</vt:lpstr>
      <vt:lpstr>PowerPoint 演示文稿</vt:lpstr>
      <vt:lpstr>PowerPoint 演示文稿</vt:lpstr>
      <vt:lpstr>03.分工与差距分析</vt:lpstr>
      <vt:lpstr>PowerPoint 演示文稿</vt:lpstr>
      <vt:lpstr>实现界面加载处理</vt:lpstr>
      <vt:lpstr>04.演示视频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家瑜 孙</dc:creator>
  <cp:lastModifiedBy>皓迪 雷</cp:lastModifiedBy>
  <cp:revision>9</cp:revision>
  <dcterms:created xsi:type="dcterms:W3CDTF">2024-06-09T08:54:06Z</dcterms:created>
  <dcterms:modified xsi:type="dcterms:W3CDTF">2024-06-11T01:15:26Z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